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82"/>
  </p:notesMasterIdLst>
  <p:sldIdLst>
    <p:sldId id="418" r:id="rId3"/>
    <p:sldId id="386" r:id="rId4"/>
    <p:sldId id="445" r:id="rId5"/>
    <p:sldId id="429" r:id="rId6"/>
    <p:sldId id="460" r:id="rId7"/>
    <p:sldId id="635" r:id="rId8"/>
    <p:sldId id="582" r:id="rId9"/>
    <p:sldId id="583" r:id="rId10"/>
    <p:sldId id="618" r:id="rId11"/>
    <p:sldId id="620" r:id="rId12"/>
    <p:sldId id="629" r:id="rId13"/>
    <p:sldId id="621" r:id="rId14"/>
    <p:sldId id="622" r:id="rId15"/>
    <p:sldId id="623" r:id="rId16"/>
    <p:sldId id="624" r:id="rId17"/>
    <p:sldId id="625" r:id="rId18"/>
    <p:sldId id="626" r:id="rId19"/>
    <p:sldId id="619" r:id="rId20"/>
    <p:sldId id="627" r:id="rId21"/>
    <p:sldId id="628" r:id="rId22"/>
    <p:sldId id="630" r:id="rId23"/>
    <p:sldId id="631" r:id="rId24"/>
    <p:sldId id="632" r:id="rId25"/>
    <p:sldId id="633" r:id="rId26"/>
    <p:sldId id="634" r:id="rId27"/>
    <p:sldId id="636" r:id="rId28"/>
    <p:sldId id="637" r:id="rId29"/>
    <p:sldId id="638" r:id="rId30"/>
    <p:sldId id="639" r:id="rId31"/>
    <p:sldId id="640" r:id="rId32"/>
    <p:sldId id="641" r:id="rId33"/>
    <p:sldId id="642" r:id="rId34"/>
    <p:sldId id="643" r:id="rId35"/>
    <p:sldId id="644" r:id="rId36"/>
    <p:sldId id="645" r:id="rId37"/>
    <p:sldId id="646" r:id="rId38"/>
    <p:sldId id="650" r:id="rId39"/>
    <p:sldId id="647" r:id="rId40"/>
    <p:sldId id="648" r:id="rId41"/>
    <p:sldId id="651" r:id="rId42"/>
    <p:sldId id="652" r:id="rId43"/>
    <p:sldId id="653" r:id="rId44"/>
    <p:sldId id="654" r:id="rId45"/>
    <p:sldId id="656" r:id="rId46"/>
    <p:sldId id="657" r:id="rId47"/>
    <p:sldId id="658" r:id="rId48"/>
    <p:sldId id="659" r:id="rId49"/>
    <p:sldId id="660" r:id="rId50"/>
    <p:sldId id="662" r:id="rId51"/>
    <p:sldId id="661" r:id="rId52"/>
    <p:sldId id="664" r:id="rId53"/>
    <p:sldId id="663" r:id="rId54"/>
    <p:sldId id="680" r:id="rId55"/>
    <p:sldId id="665" r:id="rId56"/>
    <p:sldId id="666" r:id="rId57"/>
    <p:sldId id="667" r:id="rId58"/>
    <p:sldId id="668" r:id="rId59"/>
    <p:sldId id="669" r:id="rId60"/>
    <p:sldId id="670" r:id="rId61"/>
    <p:sldId id="671" r:id="rId62"/>
    <p:sldId id="672" r:id="rId63"/>
    <p:sldId id="676" r:id="rId64"/>
    <p:sldId id="673" r:id="rId65"/>
    <p:sldId id="674" r:id="rId66"/>
    <p:sldId id="675" r:id="rId67"/>
    <p:sldId id="677" r:id="rId68"/>
    <p:sldId id="678" r:id="rId69"/>
    <p:sldId id="679" r:id="rId70"/>
    <p:sldId id="480" r:id="rId71"/>
    <p:sldId id="479" r:id="rId72"/>
    <p:sldId id="575" r:id="rId73"/>
    <p:sldId id="511" r:id="rId74"/>
    <p:sldId id="501" r:id="rId75"/>
    <p:sldId id="510" r:id="rId76"/>
    <p:sldId id="452" r:id="rId77"/>
    <p:sldId id="451" r:id="rId78"/>
    <p:sldId id="513" r:id="rId79"/>
    <p:sldId id="514" r:id="rId80"/>
    <p:sldId id="449" r:id="rId81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4E1D"/>
    <a:srgbClr val="D1EEAC"/>
    <a:srgbClr val="9AC39A"/>
    <a:srgbClr val="96A8C3"/>
    <a:srgbClr val="FFFFCC"/>
    <a:srgbClr val="009900"/>
    <a:srgbClr val="A3B8CB"/>
    <a:srgbClr val="DA724B"/>
    <a:srgbClr val="E59F84"/>
    <a:srgbClr val="F8D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3" autoAdjust="0"/>
    <p:restoredTop sz="89085" autoAdjust="0"/>
  </p:normalViewPr>
  <p:slideViewPr>
    <p:cSldViewPr>
      <p:cViewPr varScale="1">
        <p:scale>
          <a:sx n="100" d="100"/>
          <a:sy n="100" d="100"/>
        </p:scale>
        <p:origin x="90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95645188-6A4D-4C85-B856-A4BE5EBBB006}" type="datetimeFigureOut">
              <a:rPr lang="en-US"/>
              <a:pPr>
                <a:defRPr/>
              </a:pPr>
              <a:t>7/20/2017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  <a:endParaRPr lang="en-US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66AA481-E30C-4065-A8C0-02429543A2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1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D11FCB-918B-4415-A66C-E1CA6DCC606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55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243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938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149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526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9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329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80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93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773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616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18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46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641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048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7366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0481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1276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694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708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0864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850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07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517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494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1676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0021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274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7332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2636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2535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145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395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95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825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9520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3624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0035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19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3553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5291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7946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4886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614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937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3291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591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767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724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631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284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8719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4677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4401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959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545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2431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6754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7797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/>
              <a:t>Alt+F6 </a:t>
            </a:r>
            <a:r>
              <a:rPr lang="uk-UA" dirty="0"/>
              <a:t>– для </a:t>
            </a:r>
            <a:r>
              <a:rPr lang="uk-UA" dirty="0" err="1"/>
              <a:t>тестирования</a:t>
            </a:r>
            <a:r>
              <a:rPr lang="uk-UA" dirty="0"/>
              <a:t> </a:t>
            </a:r>
            <a:r>
              <a:rPr lang="uk-UA" dirty="0" err="1"/>
              <a:t>всего</a:t>
            </a:r>
            <a:r>
              <a:rPr lang="uk-UA" dirty="0"/>
              <a:t> </a:t>
            </a:r>
            <a:r>
              <a:rPr lang="uk-UA" dirty="0" err="1"/>
              <a:t>проекта</a:t>
            </a: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2584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5959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5282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7244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4656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73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3413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6374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9263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728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187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2825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57FB8-63EF-4E13-93FB-D2905A6BAD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4326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46083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16FE315-372D-4431-BC57-08764164FCC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18748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7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929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ряде языков, например, в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появились 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проверяемые исключения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Сущность этого механизма состоит в добавлении в язык следующих правил и ограничений: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описании функции (или метода класса) в явном виде перечисляются все типы исключений, которые она может сгенерировать.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Функция, вызывающая функцию или метод с объявленными исключениями, для каждого из этих исключений обязана либо содержать обработчик, либо, в свою очередь, указывать этот тип как генерируемый ею в своём описании.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Компилятор проверяет наличие обработчика в теле функции или записи исключения в её заголовке. Реакция на наличие неописанного и необработанного исключения может быть разной. Например, в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если компилятор обнаруживает возможность возникновения исключения, которое не описано в заголовке функции и не обрабатывается в ней, программа считается некорректной и не компилируется. В C++ возникновение в функции неописанного и необработанного исключения приводит к немедленному завершению программы; при этом отсутствие у функции списка объявленных исключений обозначает возможность возникновения любых исключений и стандартный порядок их обработки внешним кодом.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endParaRPr lang="ru-RU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1. 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Checked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исключения, это те, которые должны обрабатываться блоком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catch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описываться в сигнатуре метода.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Unchecked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могут не обрабатываться и не быть описанными.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2. 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Unchecked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исключения в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наследованные от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RuntimeException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checked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от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(не включая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unchecked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161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953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F0935-CABC-4682-8BAC-84433E0A213B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57DCD-8F70-4866-9628-688ACC2F689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4C53-E92B-4580-B62C-1D93A4522162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F1DB3-E6FA-4395-800D-32CA8285525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8D693-55E9-4DFB-A6CF-E9CF1C2C453F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6C9895-5954-4679-9371-93EDFD36F8C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8E089-62ED-4B99-9D85-4233106172C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390516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E4D2F2-8EAD-4248-A8AF-937EE57F243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714334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1B655-9686-4700-A3E3-2677DD26807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71084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FA3A0-0963-40F8-917D-76DEAAEFC216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98362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2FADE-2241-4AB9-A208-782AC4633E65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19129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3ABB79-FB1F-4563-8AEC-F75E8EA4533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66056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CEBD2-D067-4C87-98E7-17140CF6747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598212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A170F8-514C-479C-AACB-5022023134F7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11834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DF1A9-FA95-49E0-AD03-FC09736C0417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F4D12-7BED-49F7-86C6-6CCA3FE5C2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3611C-DD27-4ADB-92CD-80118082488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571875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55742B-6A67-44BA-9E65-E8ED5897B16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242069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9B4FD-8306-4B74-B1F8-D2E67870986E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088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82FD2-711B-470D-82CE-B7001E2E881B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0170C-3AFA-4CDD-A1DA-1AAA6BD64BE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71E57-439A-43EC-83D3-278E8830CE17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33F12-FE4E-4717-9D29-D6CD8D0B8DA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1982B-4D5C-40A5-8680-D14AB22FF2F3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CBD16-2B6C-4B5F-A27C-1BDE394B36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20B05-F5F3-4A96-8250-C35F2E564B2D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0F256-E42B-46E3-BD18-2E319822111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3F4EA-9703-4187-B760-700E5A0AB8C1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B4E2C-300C-486B-8509-BCD8ED93FAE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20BA2-2EDF-41A5-ABC7-3D8DD950C846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69A1B-8BBE-4A90-99EF-CA7AF3AB27D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43563-9108-4986-BB01-3A90FE142772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2D713-2A41-45C4-A35B-2FA6DAB1D76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22085F9-DEDC-4373-9033-D5B96210CA5B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77E3926-5E4F-4976-9185-E0836A63B16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C2E8B-7AD5-4B74-A391-C1BAFFD0676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25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liketaurus" TargetMode="External"/><Relationship Id="rId13" Type="http://schemas.openxmlformats.org/officeDocument/2006/relationships/image" Target="../media/image9.png"/><Relationship Id="rId18" Type="http://schemas.openxmlformats.org/officeDocument/2006/relationships/image" Target="../media/image14.gif"/><Relationship Id="rId3" Type="http://schemas.openxmlformats.org/officeDocument/2006/relationships/hyperlink" Target="https://twitter.com/liketaurus" TargetMode="External"/><Relationship Id="rId7" Type="http://schemas.openxmlformats.org/officeDocument/2006/relationships/image" Target="../media/image6.jpeg"/><Relationship Id="rId12" Type="http://schemas.microsoft.com/office/2007/relationships/hdphoto" Target="../media/hdphoto2.wdp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oop.it/t/workout-and-fitness" TargetMode="External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hyperlink" Target="http://www.linkedin.com/in/ababich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79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itvdn.com/ru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hyperlink" Target="TestProvider.com" TargetMode="External"/><Relationship Id="rId4" Type="http://schemas.openxmlformats.org/officeDocument/2006/relationships/image" Target="../media/image8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vdn.com/ru" TargetMode="External"/><Relationship Id="rId5" Type="http://schemas.openxmlformats.org/officeDocument/2006/relationships/image" Target="../media/image87.png"/><Relationship Id="rId4" Type="http://schemas.openxmlformats.org/officeDocument/2006/relationships/hyperlink" Target="http://itvdn.com/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Фигура, имеющая форму буквы L 6"/>
          <p:cNvSpPr/>
          <p:nvPr/>
        </p:nvSpPr>
        <p:spPr>
          <a:xfrm rot="10800000">
            <a:off x="0" y="0"/>
            <a:ext cx="12215813" cy="6858000"/>
          </a:xfrm>
          <a:prstGeom prst="corner">
            <a:avLst>
              <a:gd name="adj1" fmla="val 6267"/>
              <a:gd name="adj2" fmla="val 6637"/>
            </a:avLst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338" name="Заголовок 1"/>
          <p:cNvSpPr txBox="1">
            <a:spLocks/>
          </p:cNvSpPr>
          <p:nvPr/>
        </p:nvSpPr>
        <p:spPr bwMode="auto">
          <a:xfrm>
            <a:off x="1828800" y="4124056"/>
            <a:ext cx="89916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Обработка ошибок и исключений. </a:t>
            </a:r>
            <a:r>
              <a:rPr lang="en-US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/>
            </a:r>
            <a:br>
              <a:rPr lang="en-US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</a:br>
            <a:r>
              <a:rPr lang="ru-RU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Отладка, тестирование и профилирование </a:t>
            </a:r>
            <a:endParaRPr lang="en-US" sz="2800" dirty="0">
              <a:solidFill>
                <a:srgbClr val="6D6D6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4339" name="Прямоугольник 11"/>
          <p:cNvSpPr>
            <a:spLocks noChangeArrowheads="1"/>
          </p:cNvSpPr>
          <p:nvPr/>
        </p:nvSpPr>
        <p:spPr bwMode="auto">
          <a:xfrm>
            <a:off x="1828800" y="2511692"/>
            <a:ext cx="942975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Профессиональное программирование </a:t>
            </a:r>
            <a:b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 языке </a:t>
            </a:r>
            <a:r>
              <a:rPr lang="en-US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</a:p>
        </p:txBody>
      </p:sp>
      <p:pic>
        <p:nvPicPr>
          <p:cNvPr id="14340" name="Рисунок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59950" y="457200"/>
            <a:ext cx="1898650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Прямоугольник 12"/>
          <p:cNvSpPr>
            <a:spLocks noChangeArrowheads="1"/>
          </p:cNvSpPr>
          <p:nvPr/>
        </p:nvSpPr>
        <p:spPr bwMode="auto">
          <a:xfrm>
            <a:off x="1447800" y="111125"/>
            <a:ext cx="50292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</a:t>
            </a:r>
          </a:p>
        </p:txBody>
      </p:sp>
      <p:sp>
        <p:nvSpPr>
          <p:cNvPr id="14342" name="Прямоугольник 13"/>
          <p:cNvSpPr>
            <a:spLocks noChangeArrowheads="1"/>
          </p:cNvSpPr>
          <p:nvPr/>
        </p:nvSpPr>
        <p:spPr bwMode="auto">
          <a:xfrm rot="5400000">
            <a:off x="8739188" y="3482975"/>
            <a:ext cx="6553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Информационный видеосервис для разработчиков программного обеспечения</a:t>
            </a:r>
            <a:endParaRPr lang="en-US" sz="140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14343" name="Рисунок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76200"/>
            <a:ext cx="102393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4" name="Прямоугольник 15"/>
          <p:cNvSpPr>
            <a:spLocks noChangeArrowheads="1"/>
          </p:cNvSpPr>
          <p:nvPr/>
        </p:nvSpPr>
        <p:spPr bwMode="auto">
          <a:xfrm>
            <a:off x="9707563" y="111125"/>
            <a:ext cx="18288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http://itvdn.com</a:t>
            </a:r>
          </a:p>
        </p:txBody>
      </p:sp>
      <p:pic>
        <p:nvPicPr>
          <p:cNvPr id="14345" name="Рисунок 1"/>
          <p:cNvPicPr>
            <a:picLocks noChangeAspect="1"/>
          </p:cNvPicPr>
          <p:nvPr/>
        </p:nvPicPr>
        <p:blipFill>
          <a:blip r:embed="rId5"/>
          <a:srcRect l="23933" t="16042" r="26019" b="29813"/>
          <a:stretch>
            <a:fillRect/>
          </a:stretch>
        </p:blipFill>
        <p:spPr bwMode="auto">
          <a:xfrm>
            <a:off x="9067800" y="5461000"/>
            <a:ext cx="2190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Результат пошуку зображень за запитом &quot;java 8 logo&quot;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01"/>
          <a:stretch/>
        </p:blipFill>
        <p:spPr bwMode="auto">
          <a:xfrm>
            <a:off x="685800" y="2362200"/>
            <a:ext cx="996950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Подробнее о классах исключений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Содержимое 3" descr="Без имени-2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270919" y="1367853"/>
            <a:ext cx="7620000" cy="4864672"/>
          </a:xfrm>
        </p:spPr>
      </p:pic>
    </p:spTree>
    <p:extLst>
      <p:ext uri="{BB962C8B-B14F-4D97-AF65-F5344CB8AC3E}">
        <p14:creationId xmlns:p14="http://schemas.microsoft.com/office/powerpoint/2010/main" val="4030317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Еще подробнее о классах исключений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7172" name="Picture 4" descr="http://i.piccy.info/i9/2579c05514d2f6424a63e4d246ffb0ad/1398970263/143501/740281/except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84300"/>
            <a:ext cx="11210783" cy="486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520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Наиболее часто встречающиеся виды исключений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38400" y="2102614"/>
            <a:ext cx="90297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NullPointerException</a:t>
            </a:r>
            <a:endParaRPr lang="en-US" sz="2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FileNotFoundException</a:t>
            </a:r>
            <a:endParaRPr lang="en-US" sz="2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NumberFormatException</a:t>
            </a:r>
            <a:endParaRPr lang="en-US" sz="2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ArithmeticException</a:t>
            </a:r>
            <a:endParaRPr lang="en-US" sz="2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SecurityException</a:t>
            </a:r>
            <a:endParaRPr lang="en-US" sz="2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 descr="Результат пошуку зображень за запитом &quot;exception&quot;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52" y="2362200"/>
            <a:ext cx="2611695" cy="210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874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Создание собственных типов исключений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2006511"/>
            <a:ext cx="103251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Иногда </a:t>
            </a:r>
            <a:r>
              <a:rPr lang="uk-UA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нужн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ы 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собственные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классы исключений со своей логикой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наследуемся от класса </a:t>
            </a:r>
            <a:r>
              <a:rPr lang="ru-RU" sz="2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Exception</a:t>
            </a:r>
            <a:endParaRPr lang="ru-RU" sz="2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	«выбрасывать» исключения можно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 помощью ключевого слова </a:t>
            </a: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throw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2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5122" name="Picture 2" descr="Результат пошуку зображень за запитом &quot;throw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200400"/>
            <a:ext cx="1883840" cy="266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648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Пример: вычисление факториала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91" y="1981200"/>
            <a:ext cx="10932617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39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Пример: вычисление факториала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224" y="1981200"/>
            <a:ext cx="898555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26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Пример: вычисление факториала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419" y="1752600"/>
            <a:ext cx="7512381" cy="437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36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Обработка исключительных ситуаций.</a:t>
            </a:r>
            <a:b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Блок </a:t>
            </a:r>
            <a:r>
              <a:rPr lang="ru-RU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try</a:t>
            </a:r>
            <a:r>
              <a:rPr lang="en-US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  <a:r>
              <a:rPr lang="en-US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catch</a:t>
            </a:r>
            <a:r>
              <a:rPr lang="en-US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  <a:r>
              <a:rPr lang="en-US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finally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758351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Обработка исключений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1487488"/>
            <a:ext cx="10515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 случае возникновения исключения оно может быть обработано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методом, в котором оно возникло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вызывающим методом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методом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main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uk-UA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не </a:t>
            </a:r>
            <a:r>
              <a:rPr lang="uk-UA" sz="2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обработано</a:t>
            </a:r>
            <a:r>
              <a:rPr lang="uk-UA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</a:t>
            </a:r>
            <a:r>
              <a:rPr lang="uk-UA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поток</a:t>
            </a:r>
            <a:r>
              <a:rPr lang="uk-U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уничтожается</a:t>
            </a:r>
            <a:r>
              <a:rPr lang="uk-U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br>
              <a:rPr lang="uk-U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uk-U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</a:t>
            </a:r>
            <a:r>
              <a:rPr lang="uk-UA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программа</a:t>
            </a:r>
            <a:r>
              <a:rPr lang="uk-U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аварийно</a:t>
            </a:r>
            <a:r>
              <a:rPr lang="uk-U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завершается</a:t>
            </a:r>
            <a:endParaRPr lang="ru-RU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146" name="Picture 2" descr="Результат пошуку зображень за запитом &quot;baseball catcher&quot;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62900" y="2361012"/>
            <a:ext cx="3327259" cy="302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179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Блок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try … catch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978" y="1895474"/>
            <a:ext cx="9195622" cy="331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97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Автор курса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1" name="Picture 20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9252" y1="26168" x2="37383" y2="66355"/>
                        <a14:foregroundMark x1="67290" y1="43925" x2="51402" y2="46729"/>
                        <a14:foregroundMark x1="65421" y1="81308" x2="42991" y2="728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490" y="1671182"/>
            <a:ext cx="445231" cy="44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" name="Picture 21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528" y="1697370"/>
            <a:ext cx="389279" cy="39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" name="Picture 22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59" y="1699751"/>
            <a:ext cx="390470" cy="39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" name="Picture 23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46000" y1="48000" x2="46000" y2="65000"/>
                        <a14:foregroundMark x1="70000" y1="43000" x2="75000" y2="48000"/>
                        <a14:foregroundMark x1="79000" y1="61000" x2="79000" y2="72000"/>
                        <a14:foregroundMark x1="27000" y1="72000" x2="27000" y2="52000"/>
                        <a14:foregroundMark x1="27000" y1="26000" x2="24000" y2="1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362" y="1685465"/>
            <a:ext cx="414279" cy="41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853" y="4995165"/>
            <a:ext cx="574804" cy="74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" name="Rectangle 25"/>
          <p:cNvSpPr/>
          <p:nvPr/>
        </p:nvSpPr>
        <p:spPr bwMode="auto">
          <a:xfrm>
            <a:off x="8039111" y="4121161"/>
            <a:ext cx="1491256" cy="1601116"/>
          </a:xfrm>
          <a:prstGeom prst="rect">
            <a:avLst/>
          </a:prstGeom>
          <a:solidFill>
            <a:srgbClr val="9BBB5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5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Лауреат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uk-UA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премии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uk-UA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им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Макаренко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477000" y="4121161"/>
            <a:ext cx="1485065" cy="1601116"/>
          </a:xfrm>
          <a:prstGeom prst="rect">
            <a:avLst/>
          </a:prstGeom>
          <a:solidFill>
            <a:srgbClr val="00AE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5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5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039110" y="2419778"/>
            <a:ext cx="1491258" cy="1601116"/>
          </a:xfrm>
          <a:prstGeom prst="rect">
            <a:avLst/>
          </a:prstGeom>
          <a:solidFill>
            <a:srgbClr val="00418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Intel, INTSPEI, </a:t>
            </a:r>
            <a:r>
              <a:rPr kumimoji="0" lang="en-US" altLang="en-US" sz="1471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Incom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kumimoji="0" lang="en-US" altLang="en-US" sz="1471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Retratech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RUSSEE...</a:t>
            </a: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772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477000" y="2419778"/>
            <a:ext cx="1485065" cy="1601116"/>
          </a:xfrm>
          <a:prstGeom prst="rect">
            <a:avLst/>
          </a:prstGeom>
          <a:solidFill>
            <a:srgbClr val="FF8C0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более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20 лет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преподавания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789331" y="2419779"/>
            <a:ext cx="1610623" cy="3312005"/>
            <a:chOff x="9223477" y="1767991"/>
            <a:chExt cx="1877137" cy="3860049"/>
          </a:xfrm>
        </p:grpSpPr>
        <p:sp>
          <p:nvSpPr>
            <p:cNvPr id="49" name="Rectangle 48"/>
            <p:cNvSpPr/>
            <p:nvPr/>
          </p:nvSpPr>
          <p:spPr bwMode="auto">
            <a:xfrm>
              <a:off x="9223477" y="3750905"/>
              <a:ext cx="1877135" cy="1877135"/>
            </a:xfrm>
            <a:prstGeom prst="rect">
              <a:avLst/>
            </a:prstGeom>
            <a:solidFill>
              <a:srgbClr val="8064A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70" tIns="34285" rIns="34285" bIns="6857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7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Tx/>
                <a:buFontTx/>
                <a:buNone/>
                <a:tabLst/>
                <a:defRPr/>
              </a:pPr>
              <a: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2 </a:t>
              </a:r>
              <a:r>
                <a:rPr kumimoji="0" lang="ru-RU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книги</a:t>
              </a:r>
              <a: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b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&amp;</a:t>
              </a:r>
              <a:r>
                <a:rPr lang="ru-RU" altLang="en-US" sz="1765" kern="0" dirty="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более</a:t>
              </a:r>
              <a:r>
                <a:rPr kumimoji="0" lang="en-US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50 </a:t>
              </a:r>
              <a:r>
                <a:rPr kumimoji="0" lang="ru-RU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публикаций</a:t>
              </a:r>
              <a:endParaRPr kumimoji="0" lang="en-US" alt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9223479" y="1767991"/>
              <a:ext cx="1877135" cy="1877135"/>
            </a:xfrm>
            <a:prstGeom prst="rect">
              <a:avLst/>
            </a:prstGeom>
            <a:solidFill>
              <a:srgbClr val="F7964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70" tIns="34285" rIns="34285" bIns="6857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7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MCT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MCLC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MCITP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MCPD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OCUP Advanced</a:t>
              </a:r>
              <a:r>
                <a:rPr kumimoji="0" lang="ru-RU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/>
              </a:r>
              <a:br>
                <a:rPr kumimoji="0" lang="ru-RU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JAVA 8 </a:t>
              </a: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programmer</a:t>
              </a:r>
              <a:endPara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577302" y="2436271"/>
            <a:ext cx="2134980" cy="2500495"/>
          </a:xfrm>
          <a:prstGeom prst="rect">
            <a:avLst/>
          </a:prstGeom>
          <a:noFill/>
          <a:ln>
            <a:solidFill>
              <a:srgbClr val="EEECE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7301" y="4989318"/>
            <a:ext cx="1503506" cy="732959"/>
          </a:xfrm>
          <a:prstGeom prst="rect">
            <a:avLst/>
          </a:prstGeom>
        </p:spPr>
      </p:pic>
      <p:sp>
        <p:nvSpPr>
          <p:cNvPr id="35" name="Title 24"/>
          <p:cNvSpPr txBox="1">
            <a:spLocks/>
          </p:cNvSpPr>
          <p:nvPr/>
        </p:nvSpPr>
        <p:spPr>
          <a:xfrm>
            <a:off x="2542704" y="1555277"/>
            <a:ext cx="4370069" cy="674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Александр</a:t>
            </a: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Бабич</a:t>
            </a:r>
            <a:endParaRPr kumimoji="0" lang="uk-UA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99951" y="5744295"/>
            <a:ext cx="3188709" cy="36394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551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65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ProductivityBlog.com.ua</a:t>
            </a:r>
          </a:p>
        </p:txBody>
      </p:sp>
      <p:pic>
        <p:nvPicPr>
          <p:cNvPr id="37" name="Picture 36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16" cstate="print">
            <a:lum bright="100000" contrast="100000"/>
          </a:blip>
          <a:stretch>
            <a:fillRect/>
          </a:stretch>
        </p:blipFill>
        <p:spPr bwMode="auto">
          <a:xfrm>
            <a:off x="8200519" y="4173111"/>
            <a:ext cx="1040117" cy="104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 descr="C:\Users\sakuu\Documents\Ballmer WPC\PNGS\Timer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6901998" y="2517502"/>
            <a:ext cx="584602" cy="88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/>
          <p:cNvGrpSpPr/>
          <p:nvPr/>
        </p:nvGrpSpPr>
        <p:grpSpPr>
          <a:xfrm>
            <a:off x="6637337" y="4527316"/>
            <a:ext cx="1158323" cy="903335"/>
            <a:chOff x="6985417" y="4364559"/>
            <a:chExt cx="1722609" cy="1243836"/>
          </a:xfrm>
        </p:grpSpPr>
        <p:sp>
          <p:nvSpPr>
            <p:cNvPr id="44" name="Flowchart: Magnetic Disk 43"/>
            <p:cNvSpPr/>
            <p:nvPr/>
          </p:nvSpPr>
          <p:spPr bwMode="auto">
            <a:xfrm>
              <a:off x="7421155" y="4700561"/>
              <a:ext cx="896107" cy="548634"/>
            </a:xfrm>
            <a:prstGeom prst="flowChartMagneticDisk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8504213" y="4718949"/>
              <a:ext cx="6316" cy="812234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46" name="Diamond 45"/>
            <p:cNvSpPr/>
            <p:nvPr/>
          </p:nvSpPr>
          <p:spPr bwMode="auto">
            <a:xfrm>
              <a:off x="6985417" y="4364559"/>
              <a:ext cx="1722609" cy="628708"/>
            </a:xfrm>
            <a:prstGeom prst="diamond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7" name="Isosceles Triangle 46"/>
            <p:cNvSpPr/>
            <p:nvPr/>
          </p:nvSpPr>
          <p:spPr bwMode="auto">
            <a:xfrm flipH="1">
              <a:off x="8424274" y="5386317"/>
              <a:ext cx="182879" cy="222078"/>
            </a:xfrm>
            <a:prstGeom prst="triangle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8444578" y="5318091"/>
              <a:ext cx="142273" cy="182878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40" name="TextBox 87"/>
          <p:cNvSpPr txBox="1"/>
          <p:nvPr/>
        </p:nvSpPr>
        <p:spPr>
          <a:xfrm>
            <a:off x="5326948" y="2329018"/>
            <a:ext cx="739543" cy="13882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8455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ebdings" panose="05030102010509060703" pitchFamily="18" charset="2"/>
              </a:rPr>
              <a:t></a:t>
            </a:r>
            <a:endParaRPr lang="uk-UA" sz="8455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TextBox 88"/>
          <p:cNvSpPr txBox="1"/>
          <p:nvPr/>
        </p:nvSpPr>
        <p:spPr>
          <a:xfrm>
            <a:off x="5526559" y="4052097"/>
            <a:ext cx="951227" cy="950457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5294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ebdings" panose="05030102010509060703" pitchFamily="18" charset="2"/>
              </a:rPr>
              <a:t></a:t>
            </a:r>
            <a:endParaRPr lang="uk-UA" sz="5294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TextBox 89"/>
          <p:cNvSpPr txBox="1"/>
          <p:nvPr/>
        </p:nvSpPr>
        <p:spPr>
          <a:xfrm>
            <a:off x="8827294" y="3295621"/>
            <a:ext cx="826193" cy="889350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4853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</a:t>
            </a:r>
            <a:endParaRPr lang="uk-UA" sz="4853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3" name="Picture 42" descr="http://i014.radikal.ru/1207/7f/3db3d7af842b.gif"/>
          <p:cNvPicPr>
            <a:picLocks noChangeAspect="1" noChangeArrowheads="1" noCrop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866" y="1628749"/>
            <a:ext cx="806792" cy="60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Блок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try … catch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…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finally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41" y="1849438"/>
            <a:ext cx="11542259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47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Обработка нескольких исключений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0" y="2204110"/>
            <a:ext cx="622921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Одному </a:t>
            </a:r>
            <a:r>
              <a:rPr lang="ru-RU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try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может соответствовать несколько </a:t>
            </a:r>
            <a:r>
              <a:rPr lang="ru-RU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catch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с разными классами исключений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Последовательность блоков </a:t>
            </a:r>
            <a:r>
              <a:rPr lang="ru-RU" sz="2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catch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400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должна 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идти от частного к более общему!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2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0242" name="Picture 2" descr="Результат пошуку зображень за запитом &quot;multiple trap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04110"/>
            <a:ext cx="4095884" cy="273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681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Обработка нескольких исключений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487488"/>
            <a:ext cx="8085773" cy="454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91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914400" y="808038"/>
            <a:ext cx="10363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Обработка нескольких исключений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нов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возможности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905000"/>
            <a:ext cx="7620336" cy="35814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657600" y="3365499"/>
            <a:ext cx="4953000" cy="517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019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Еще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раз об о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бработке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исключений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Рисунок 3" descr="Без имени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7084" y="1713007"/>
            <a:ext cx="8431016" cy="37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13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Еще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раз об о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бработке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исключений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Содержимое 3" descr="Без имени-2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285655" y="1425917"/>
            <a:ext cx="5620690" cy="4854233"/>
          </a:xfrm>
        </p:spPr>
      </p:pic>
    </p:spTree>
    <p:extLst>
      <p:ext uri="{BB962C8B-B14F-4D97-AF65-F5344CB8AC3E}">
        <p14:creationId xmlns:p14="http://schemas.microsoft.com/office/powerpoint/2010/main" val="2113067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Об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ъявление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возможных типов исключений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5238" y="1629876"/>
            <a:ext cx="102028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Метод может </a:t>
            </a:r>
            <a:r>
              <a:rPr lang="uk-UA" sz="2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декларировать</a:t>
            </a:r>
            <a:r>
              <a:rPr lang="uk-U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тип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ы ошибок, которые 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могут возникнуть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при его вызове</a:t>
            </a:r>
            <a:endParaRPr lang="en-US" sz="2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088481"/>
            <a:ext cx="9532322" cy="301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01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Обработка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RuntimeException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38600" y="1549773"/>
            <a:ext cx="756126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Unchecked-</a:t>
            </a:r>
            <a:r>
              <a:rPr lang="uk-UA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исключения</a:t>
            </a:r>
            <a:r>
              <a:rPr lang="uk-U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  <a:r>
              <a:rPr lang="uk-UA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могут</a:t>
            </a:r>
            <a:r>
              <a:rPr lang="uk-U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не</a:t>
            </a: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декларироваться</a:t>
            </a:r>
            <a:r>
              <a:rPr lang="uk-UA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br>
              <a:rPr lang="uk-UA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uk-UA" sz="2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их</a:t>
            </a:r>
            <a:r>
              <a:rPr lang="uk-UA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бессмысленно обрабатывать</a:t>
            </a:r>
            <a:endParaRPr lang="en-US" sz="2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основном – это  ошибки в 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логике</a:t>
            </a: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работы программы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Тестирование, </a:t>
            </a: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/>
            </a:r>
            <a:b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исправление ошибок на этапе разработки!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endParaRPr lang="en-US" sz="2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6388" name="Picture 4" descr="Результат пошуку зображень за запитом &quot;exception challenger explosi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8" y="1654076"/>
            <a:ext cx="2605706" cy="407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520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Результат пошуку зображень за запитом &quot;remembe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29600" y="1735598"/>
            <a:ext cx="2492375" cy="325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Переопредение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методов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и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исключения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2131963"/>
            <a:ext cx="7162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Переопределенн</a:t>
            </a:r>
            <a:r>
              <a:rPr lang="ru-RU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ый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метод должен декларировать либо 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 же типы исключений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что и метод родительского класса, либо – 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правильное подмножество подклассов исключений</a:t>
            </a:r>
            <a:endParaRPr lang="ru-RU" sz="24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endParaRPr lang="en-US" sz="2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60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Переопредение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методов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и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исключения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752600"/>
            <a:ext cx="8374228" cy="4279574"/>
          </a:xfrm>
          <a:prstGeom prst="rect">
            <a:avLst/>
          </a:prstGeom>
        </p:spPr>
      </p:pic>
      <p:cxnSp>
        <p:nvCxnSpPr>
          <p:cNvPr id="5" name="Straight Connector 4"/>
          <p:cNvCxnSpPr>
            <a:cxnSpLocks/>
          </p:cNvCxnSpPr>
          <p:nvPr/>
        </p:nvCxnSpPr>
        <p:spPr>
          <a:xfrm>
            <a:off x="6781800" y="4267200"/>
            <a:ext cx="15240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 flipV="1">
            <a:off x="6781800" y="4267200"/>
            <a:ext cx="1524000" cy="3810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488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Тема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373241" y="2743200"/>
            <a:ext cx="11437759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Обработка ошибок и исключений. </a:t>
            </a:r>
            <a:r>
              <a:rPr lang="en-US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Отладка, тестирование и профилирование </a:t>
            </a:r>
            <a:endParaRPr lang="uk-UA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937532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Переопредение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методов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и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исключения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010" y="1449387"/>
            <a:ext cx="8131979" cy="47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42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Оценка выражений (</a:t>
            </a:r>
            <a:r>
              <a:rPr lang="en-US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assertion)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418158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оценки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в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ыражения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(assertion)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1487488"/>
            <a:ext cx="8610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Проверка 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утверждений</a:t>
            </a: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касающихся значений переменных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Тестирование 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предположений</a:t>
            </a: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относительно логики работы программы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Автоматическая проверка корректности данных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Полезны в процессе 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разработки и отладки программы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Могут быть полностью отключены (удалены)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 descr="Результат пошуку зображень за запитом &quot;assertions&quot;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3467893"/>
            <a:ext cx="2309813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969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Assertion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синтаксис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9150" y="3552823"/>
            <a:ext cx="10515600" cy="2481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Если результат 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выражения </a:t>
            </a:r>
            <a:r>
              <a:rPr lang="ru-RU" sz="24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false</a:t>
            </a: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генерируется </a:t>
            </a:r>
            <a:r>
              <a:rPr lang="ru-RU" sz="2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AssertionError</a:t>
            </a:r>
            <a:endParaRPr lang="ru-RU" sz="2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Во втором случае выражение после двоеточия – подробное сообщение об ошибке (вычисленное выражение 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преобразуется в строку</a:t>
            </a: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 передается конструктору </a:t>
            </a:r>
            <a:r>
              <a:rPr lang="ru-RU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AssertionError</a:t>
            </a: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  <a:endParaRPr lang="ru-RU" sz="24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1712862"/>
            <a:ext cx="11182350" cy="148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95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Assertion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пример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59" y="1619604"/>
            <a:ext cx="10303482" cy="417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19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Assertion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включение и выключение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66812" y="1746837"/>
            <a:ext cx="4800600" cy="2562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 [ </a:t>
            </a: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</a:t>
            </a:r>
            <a:r>
              <a:rPr lang="en-US" sz="24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enableassertions</a:t>
            </a: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| </a:t>
            </a: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</a:t>
            </a:r>
            <a:r>
              <a:rPr lang="en-US" sz="24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ea</a:t>
            </a: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 </a:t>
            </a:r>
            <a:r>
              <a:rPr lang="en-US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]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1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 [ </a:t>
            </a: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</a:t>
            </a:r>
            <a:r>
              <a:rPr lang="en-US" sz="24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disableassertions</a:t>
            </a:r>
            <a:r>
              <a:rPr lang="en-US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| </a:t>
            </a:r>
            <a:r>
              <a:rPr lang="en-US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-da </a:t>
            </a:r>
            <a:r>
              <a:rPr lang="en-US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]</a:t>
            </a:r>
            <a:endParaRPr lang="ru-RU" sz="2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920"/>
          <a:stretch/>
        </p:blipFill>
        <p:spPr>
          <a:xfrm>
            <a:off x="5934075" y="1905000"/>
            <a:ext cx="5419725" cy="405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86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Assertion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использование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9700" y="1969612"/>
            <a:ext cx="1051560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Документирование предположений и ожиданий разработчика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Использование в процессе разработки и отладки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9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Проверка логики выполнения одного или нескольких методов</a:t>
            </a:r>
          </a:p>
          <a:p>
            <a:pPr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9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 стоит «завязывать» на них какую-либо логику работы! </a:t>
            </a:r>
          </a:p>
        </p:txBody>
      </p:sp>
    </p:spTree>
    <p:extLst>
      <p:ext uri="{BB962C8B-B14F-4D97-AF65-F5344CB8AC3E}">
        <p14:creationId xmlns:p14="http://schemas.microsoft.com/office/powerpoint/2010/main" val="768800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Assertion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использование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245" y="2171699"/>
            <a:ext cx="8847509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64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Инварианты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600" y="1473793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Инвариант – выражение, однозначно определяющее непротиворечивое внутреннее состояние объекта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Мы оцениваем/проверяем именно его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4090669"/>
            <a:ext cx="6736275" cy="1894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0543" y="3357985"/>
            <a:ext cx="7074865" cy="199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b="6369"/>
          <a:stretch/>
        </p:blipFill>
        <p:spPr bwMode="auto">
          <a:xfrm>
            <a:off x="6296409" y="3469110"/>
            <a:ext cx="5666991" cy="2816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8138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Постусловия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600" y="1473793"/>
            <a:ext cx="1051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Предположения о значениях переменных после завершения метода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Инварианты стоит оценивать в конце каждого вызова метода! 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7467"/>
          <a:stretch/>
        </p:blipFill>
        <p:spPr bwMode="auto">
          <a:xfrm>
            <a:off x="2870758" y="2772484"/>
            <a:ext cx="6755283" cy="331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4689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Заголовок 1"/>
          <p:cNvSpPr txBox="1">
            <a:spLocks/>
          </p:cNvSpPr>
          <p:nvPr/>
        </p:nvSpPr>
        <p:spPr bwMode="auto">
          <a:xfrm>
            <a:off x="61119" y="1004527"/>
            <a:ext cx="1203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32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Особенности создания классов </a:t>
            </a:r>
            <a:endParaRPr lang="en-US" sz="32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700212" y="2133600"/>
            <a:ext cx="92202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Понятие исключения. Категории исключений. Общие типы исключений. Описание собственных типов исключений 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Обработка исключительных ситуаций.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Блок </a:t>
            </a:r>
            <a:r>
              <a:rPr lang="ru-RU" sz="20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try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catch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finally</a:t>
            </a: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Оценка выражений (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assertion)</a:t>
            </a:r>
            <a:endParaRPr lang="ru-RU" sz="20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Отладка и </a:t>
            </a: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профилирование</a:t>
            </a: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кода в среде </a:t>
            </a:r>
            <a:r>
              <a:rPr lang="ru-RU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Netbeans</a:t>
            </a: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Понятие о тестировании ПО. </a:t>
            </a:r>
            <a:r>
              <a:rPr lang="ru-RU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Unit</a:t>
            </a: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-тесты.  </a:t>
            </a:r>
            <a:b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Написание и выполнение </a:t>
            </a:r>
            <a:r>
              <a:rPr lang="ru-RU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jUnit</a:t>
            </a: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-тестов в </a:t>
            </a:r>
            <a:r>
              <a:rPr lang="ru-RU" sz="20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Netbeans</a:t>
            </a:r>
            <a:r>
              <a:rPr lang="ru-RU" sz="20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Отладка и профилирование кода </a:t>
            </a:r>
            <a:b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 среде </a:t>
            </a:r>
            <a:r>
              <a:rPr lang="ru-RU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Netbeans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091231"/>
      </p:ext>
    </p:extLst>
  </p:cSld>
  <p:clrMapOvr>
    <a:masterClrMapping/>
  </p:clrMapOvr>
  <p:transition spd="slow"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Многофункциональный отладчик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Netbeans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1487488"/>
            <a:ext cx="10515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</a:t>
            </a:r>
            <a:r>
              <a:rPr lang="ru-RU" sz="24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очки </a:t>
            </a: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останова</a:t>
            </a:r>
            <a:endParaRPr lang="en-US" sz="2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пошаговое выполнение (с заходом в методы)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подключение к запущенному процессу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много потоковая </a:t>
            </a: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отладка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визуальный отладчик</a:t>
            </a: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</a:t>
            </a:r>
            <a:r>
              <a:rPr lang="ru-RU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JavaFX</a:t>
            </a: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 </a:t>
            </a:r>
            <a:r>
              <a:rPr lang="ru-RU" sz="24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Swing</a:t>
            </a: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свойства компонентов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иерархия компонентов в контейнере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4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выполнять поиск исходного кода компонентов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3261241"/>
            <a:ext cx="2438400" cy="9768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6158" y="1617582"/>
            <a:ext cx="2549284" cy="461494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528" y="4376435"/>
            <a:ext cx="2942937" cy="386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6878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Многофункциональный отладчик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Netbeans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https://netbeans.org/images_www/v7/1/screenshots/debugg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565" y="1450166"/>
            <a:ext cx="7948870" cy="476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740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Точки прерывания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056" name="Picture 8" descr="http://www.itk.ilstu.edu/faculty/bllim/itk168/Labs/NetBeans_DebuggingW4/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14" y="1502413"/>
            <a:ext cx="5745986" cy="45477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itk.ilstu.edu/faculty/bllim/itk168/Labs/NetBeans_DebuggingW4/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914650"/>
            <a:ext cx="5417668" cy="28194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742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Точки прерывания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5122" name="Picture 2" descr="http://www.itk.ilstu.edu/faculty/bllim/itk168/Labs/NetBeans_DebuggingW4/img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0" y="1520145"/>
            <a:ext cx="8582025" cy="464820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itk.ilstu.edu/faculty/bllim/itk168/Labs/NetBeans_DebuggingW4/1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7"/>
          <a:stretch/>
        </p:blipFill>
        <p:spPr bwMode="auto">
          <a:xfrm>
            <a:off x="3449630" y="3000375"/>
            <a:ext cx="7370770" cy="10668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9824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 о профилировании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1487488"/>
            <a:ext cx="10515600" cy="459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Профилирование – сбор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характеристик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работы программы – время выполнения отдельных методов, использование ресурсов, число правильно предсказанных условных переходов, число кэш-промахов и т. п.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Обнаружение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проблем производительности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методом измерений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ru-RU" sz="9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Соответствующий инструмент называют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профилировщиком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или профайлером (</a:t>
            </a:r>
            <a:r>
              <a:rPr lang="ru-RU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profiler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ru-RU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Обычно профилирование выполняется с целью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оценки качества </a:t>
            </a:r>
            <a:b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оптимизации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кода</a:t>
            </a:r>
            <a:endParaRPr lang="ru-RU" sz="21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0" y="4729163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6071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Пример профайлера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1487488"/>
            <a:ext cx="10515600" cy="324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(Oracle) </a:t>
            </a:r>
            <a:r>
              <a:rPr lang="en-US" sz="21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VisualVM</a:t>
            </a:r>
            <a:endParaRPr lang="en-US" sz="21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достаточно легковесный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для тестовой и </a:t>
            </a:r>
            <a:r>
              <a:rPr lang="ru-RU" sz="21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продакшн</a:t>
            </a: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сред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поддерживает плагины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просто красив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Wingdings" panose="05000000000000000000" pitchFamily="2" charset="2"/>
              </a:rPr>
              <a:t></a:t>
            </a:r>
            <a:endParaRPr lang="en-US" sz="21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105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https://visualvm.github.io/ </a:t>
            </a:r>
            <a:endParaRPr lang="ru-RU" sz="21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541462"/>
            <a:ext cx="4963218" cy="4502085"/>
          </a:xfrm>
          <a:prstGeom prst="rect">
            <a:avLst/>
          </a:prstGeom>
        </p:spPr>
      </p:pic>
      <p:pic>
        <p:nvPicPr>
          <p:cNvPr id="6146" name="Picture 2" descr="http://chart.apis.google.com/chart?cht=qr&amp;chs=120x120&amp;choe=UTF-8&amp;chld=H|0&amp;chl=https://goo.gl/nyITT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900546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76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Результат пошуку зображень за запитом &quot;секундомер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81" y="2057400"/>
            <a:ext cx="4107220" cy="410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Критерии оценки качества программы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80040" y="2289438"/>
            <a:ext cx="3505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8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Результативность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8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Быстродействие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8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Надежность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8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Ресурсоемкость</a:t>
            </a:r>
          </a:p>
        </p:txBody>
      </p:sp>
    </p:spTree>
    <p:extLst>
      <p:ext uri="{BB962C8B-B14F-4D97-AF65-F5344CB8AC3E}">
        <p14:creationId xmlns:p14="http://schemas.microsoft.com/office/powerpoint/2010/main" val="37464682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Основные понятия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00" y="2176481"/>
            <a:ext cx="10058400" cy="320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Сборка мусора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удаление объектов, которые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больше не используются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5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Утечка памяти 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объект, который уже не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используется, но не может быть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удален сборщиком мусора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5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Собственное время исполнения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время,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необходимое методу для выполнения своих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инструкций. Время выполнения вызываемых из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него методов не учитывается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5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Hot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000" dirty="0" err="1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spot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метод, имеющий большое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значение собственного времени исполнения</a:t>
            </a:r>
          </a:p>
        </p:txBody>
      </p:sp>
    </p:spTree>
    <p:extLst>
      <p:ext uri="{BB962C8B-B14F-4D97-AF65-F5344CB8AC3E}">
        <p14:creationId xmlns:p14="http://schemas.microsoft.com/office/powerpoint/2010/main" val="10191544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Возможности профайлера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NetBeans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52600" y="1905000"/>
            <a:ext cx="100584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Оценка потребления ресурсов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3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Оценка скорости выполнения отдельных </a:t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частей программы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3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Отслеживание создаваемых объектов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3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Поиск утечек памяти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3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Создание отчетов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Профайлер входит в состав </a:t>
            </a:r>
            <a:r>
              <a:rPr lang="en-US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IDE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начиная с версии 6.0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50" t="1" b="-88"/>
          <a:stretch/>
        </p:blipFill>
        <p:spPr>
          <a:xfrm>
            <a:off x="7924800" y="1743075"/>
            <a:ext cx="2626754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61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Понятие исключения. </a:t>
            </a:r>
            <a:b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Категории исключений. Общие типы исключений. </a:t>
            </a:r>
            <a:b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Описание собственных типов исключений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027719"/>
      </p:ext>
    </p:extLst>
  </p:cSld>
  <p:clrMapOvr>
    <a:masterClrMapping/>
  </p:clrMapOvr>
  <p:transition spd="slow">
    <p:cove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Возможности профайлера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NetBeans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00800" y="1288271"/>
            <a:ext cx="5257800" cy="5113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Мониторинг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приложения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общая статистика его работы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сохранение результатов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вызов сборщика мусора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Анализ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производительности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время выполнения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количество вызовов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все приложение или его часть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Анализ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использования памяти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отслеживание кучи</a:t>
            </a: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Профилирование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внешнего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приложения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487488"/>
            <a:ext cx="4695825" cy="317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533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Статистика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599" y="1379538"/>
            <a:ext cx="8686801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149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Статистика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467"/>
          <a:stretch/>
        </p:blipFill>
        <p:spPr>
          <a:xfrm>
            <a:off x="1714500" y="1371600"/>
            <a:ext cx="8763000" cy="470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629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905000" y="3200400"/>
            <a:ext cx="105918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48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Профилирование</a:t>
            </a:r>
            <a:r>
              <a:rPr lang="uk-UA" sz="4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48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кода</a:t>
            </a:r>
            <a:r>
              <a:rPr lang="uk-UA" sz="4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uk-UA" sz="4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uk-UA" sz="4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 </a:t>
            </a:r>
            <a:r>
              <a:rPr lang="en-US" sz="4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NetBeans</a:t>
            </a:r>
            <a:endParaRPr lang="ru-RU" sz="4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17412" name="Picture 4" descr="Результат пошуку зображень за запитом &quot;demo&quot;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FF6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61609"/>
            <a:ext cx="1656235" cy="165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656858"/>
      </p:ext>
    </p:extLst>
  </p:cSld>
  <p:clrMapOvr>
    <a:masterClrMapping/>
  </p:clrMapOvr>
  <p:transition spd="slow">
    <p:cover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Понятие о тестировании ПО. </a:t>
            </a:r>
            <a:r>
              <a:rPr lang="ru-RU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Unit</a:t>
            </a: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-тесты.  </a:t>
            </a:r>
            <a:b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Написание и выполнение </a:t>
            </a:r>
            <a:r>
              <a:rPr lang="ru-RU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jUnit</a:t>
            </a:r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-тестов в </a:t>
            </a:r>
            <a:r>
              <a:rPr lang="ru-RU" sz="54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Netbeans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99059"/>
      </p:ext>
    </p:extLst>
  </p:cSld>
  <p:clrMapOvr>
    <a:masterClrMapping/>
  </p:clrMapOvr>
  <p:transition spd="slow">
    <p:cover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 о тестировании ПО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1487488"/>
            <a:ext cx="10515600" cy="420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Тестирование программного обеспечения – процесс исследования,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испытания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программного продукта, имеющий две различные цели: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продемонстрировать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соответствие программы требованиям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выявить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ситуации, в которых поведение программы является 	неправильным, нежелательным или не соответствующим спецификации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3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Существует огромное количество видов тестирования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Юнит-тестирование 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(модульное тестирование, тестирование компонентов) </a:t>
            </a:r>
            <a:b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обычно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является обязанностью разработчика</a:t>
            </a: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6" y="5105399"/>
            <a:ext cx="1109663" cy="110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352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Модульное тестирование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600200"/>
            <a:ext cx="10515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Цель – изолировать отдельные части программы и убедиться, что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 отдельности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эти части работоспособны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тестирование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отдельных функций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(классов) системы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как правило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выполняется разработчиком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модуля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может быть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легко автоматизировано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закладывает основу для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регрессионного тестирования</a:t>
            </a:r>
            <a:r>
              <a:rPr lang="ru-RU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приложения</a:t>
            </a:r>
            <a:endParaRPr lang="ru-RU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 состав </a:t>
            </a:r>
            <a:r>
              <a:rPr lang="en-US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Netbeans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входит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1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JUnit 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– </a:t>
            </a: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библиотека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для </a:t>
            </a: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юнит-тестирования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Java-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приложений (</a:t>
            </a:r>
            <a:r>
              <a:rPr lang="uk-UA" sz="21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плагин</a:t>
            </a:r>
            <a:r>
              <a:rPr lang="uk-UA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ru-RU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0" y="499586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8206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Распространенные мнения о тестировании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86400" y="1742349"/>
            <a:ext cx="586740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У меня 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нет времени 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на тесты</a:t>
            </a:r>
          </a:p>
          <a:p>
            <a:pPr algn="just"/>
            <a:endParaRPr lang="ru-RU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Не царское это дело (тестирование – 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скучное и нетворческое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занятие)</a:t>
            </a:r>
          </a:p>
          <a:p>
            <a:pPr algn="just"/>
            <a:endParaRPr lang="ru-RU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Мой код и так 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отлично работает</a:t>
            </a:r>
          </a:p>
          <a:p>
            <a:pPr algn="just"/>
            <a:endParaRPr lang="ru-RU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Это работа для </a:t>
            </a:r>
            <a:r>
              <a:rPr lang="ru-RU" sz="2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отдела тестирования</a:t>
            </a:r>
            <a:r>
              <a:rPr lang="ru-RU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у  них получится лучше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Все это – лишь отговорки!</a:t>
            </a:r>
          </a:p>
        </p:txBody>
      </p:sp>
      <p:pic>
        <p:nvPicPr>
          <p:cNvPr id="3" name="Picture 2" descr="Пов’язане зображенн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884527"/>
            <a:ext cx="4438650" cy="33409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5206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Поговорим предметно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2366"/>
            <a:ext cx="10515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Хрестоматийный пример – класс, реализующий несколько математических функций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769" y="2228850"/>
            <a:ext cx="69723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572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Поговорим предметно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9150" y="1905000"/>
            <a:ext cx="10515600" cy="365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Даже такой код надо тестировать!</a:t>
            </a:r>
          </a:p>
          <a:p>
            <a:pPr algn="just"/>
            <a:endParaRPr lang="ru-RU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Тесты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неудобно хранить в самой программе</a:t>
            </a:r>
          </a:p>
          <a:p>
            <a:pPr algn="just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усложняется чтение кода</a:t>
            </a:r>
          </a:p>
          <a:p>
            <a:pPr algn="just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тесты сложно запускать</a:t>
            </a:r>
          </a:p>
          <a:p>
            <a:pPr algn="just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тесты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не относятся к бизнес-логике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их надо будет исключить из релиза</a:t>
            </a:r>
          </a:p>
          <a:p>
            <a:pPr algn="just"/>
            <a:endParaRPr lang="ru-RU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Внешняя библиотека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подключенная к проекту, может существенно облегчить разработку, поддержку и выполнение модульных тестов</a:t>
            </a:r>
          </a:p>
          <a:p>
            <a:pPr algn="just"/>
            <a:endParaRPr lang="ru-RU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Для каждого языка программирования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– 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своя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реализация – C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u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nit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ru-RU" sz="20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JUnit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JSUnit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...</a:t>
            </a:r>
          </a:p>
          <a:p>
            <a:pPr algn="just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43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 исключения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(exception)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11266" name="Picture 2" descr="Исключения в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245" y="1371600"/>
            <a:ext cx="6385509" cy="48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1938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Как делать не стоит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994" y="1398392"/>
            <a:ext cx="7556012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367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Использование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JUnit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056752"/>
            <a:ext cx="3962400" cy="30202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458913"/>
            <a:ext cx="3200400" cy="46290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0773" y="2581118"/>
            <a:ext cx="2190750" cy="1885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7206" y="4881226"/>
            <a:ext cx="3281362" cy="120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044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Использование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JUnit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62200" y="1482366"/>
            <a:ext cx="9601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Запуск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тестов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CTRL+F6 – 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для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файла</a:t>
            </a:r>
            <a:endParaRPr lang="uk-UA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ALT+F6 – 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для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всего</a:t>
            </a:r>
            <a:r>
              <a:rPr lang="uk-U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проекта</a:t>
            </a:r>
            <a:endParaRPr lang="uk-UA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04" b="1"/>
          <a:stretch/>
        </p:blipFill>
        <p:spPr>
          <a:xfrm>
            <a:off x="7391400" y="1536813"/>
            <a:ext cx="2265624" cy="45591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3152775"/>
            <a:ext cx="4495800" cy="29432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23308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Использование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JUnit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2366"/>
            <a:ext cx="10515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Тест, автоматически сгенерированный для метода сложения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127513"/>
            <a:ext cx="5181600" cy="41402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04" b="1"/>
          <a:stretch/>
        </p:blipFill>
        <p:spPr>
          <a:xfrm>
            <a:off x="8305800" y="1665482"/>
            <a:ext cx="2265624" cy="45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804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Использование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JUnit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2366"/>
            <a:ext cx="10591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Тест, автоматически сгенерированный для метода деления неправильно обрабатывает деление на ноль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614294"/>
            <a:ext cx="5638800" cy="348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388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Использование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JUnit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2366"/>
            <a:ext cx="10591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Дорабатываем напильником: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928" y="2090062"/>
            <a:ext cx="6278310" cy="40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44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ru/b/b3/Test-driven-development-r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910" y="1571722"/>
            <a:ext cx="6306290" cy="452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TDD –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сначала тесты, а потом код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7460" y="1487535"/>
            <a:ext cx="5715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техника разработки ПО, основанная </a:t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на очень коротких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итерациях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сначала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пишется тест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	</a:t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покрывающий желаемое изменение</a:t>
            </a:r>
            <a:b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затем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пишется код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который позволит 	пройти тест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затем проводится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рефакторинг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нового 	кода к соответствующим стандартам</a:t>
            </a:r>
          </a:p>
        </p:txBody>
      </p:sp>
    </p:spTree>
    <p:extLst>
      <p:ext uri="{BB962C8B-B14F-4D97-AF65-F5344CB8AC3E}">
        <p14:creationId xmlns:p14="http://schemas.microsoft.com/office/powerpoint/2010/main" val="15285919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TDD –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сначала тесты, а потом код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2209800"/>
            <a:ext cx="1028774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Тесты позволяют быстро увидеть, когда изменение «ломает» код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Тесты документируют код и его поведение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Короткие итерации и небольшие изменения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Упрощение кода – сложные методы сложно тестировать (и поддерживать)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0788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Рекомендации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48741" y="1571864"/>
            <a:ext cx="1028774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Имя теста должно быть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описательным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(что и при каких условиях тестируем)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Тестовый метод должен быть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коротким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с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минимальным количеством проверок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 покрывать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одну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единицу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бизнес-логики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Ожидаемый результат должен быть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константой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не надо вычислять его!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Тестовые данные должны быть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рядом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с ожидаемым результатом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Если исключение не говорит о прохождении теста, его лучше </a:t>
            </a:r>
            <a:r>
              <a:rPr lang="ru-RU" sz="20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не обрабатывать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– оно информативнее, чем ваши сообщения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11" y="5011739"/>
            <a:ext cx="8166562" cy="108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616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77200" y="2743200"/>
            <a:ext cx="117862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Лабораторная работа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2133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 исключения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(exception)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1487488"/>
            <a:ext cx="1051560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Отступление от общего правила, несоответствие обычному порядку вещей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5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Объект, содержащий информацию о любой ошибочной ситуации, возникшей в процессе выполнения программы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400" dirty="0">
              <a:solidFill>
                <a:srgbClr val="D04E1D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Ситуации, когда состояние данных, устройств ввода-вывода или системы в целом делает дальнейшее </a:t>
            </a:r>
            <a:r>
              <a:rPr lang="uk-UA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</a:t>
            </a:r>
            <a:r>
              <a:rPr lang="ru-RU" sz="2100" dirty="0" err="1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ыполнение</a:t>
            </a:r>
            <a:r>
              <a:rPr lang="ru-RU" sz="2100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программы 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невозможным или бессмысленным	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попытка открыть несуществующий файл, отсутствие подключения к сети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выход за рамки допустимых значений, деление на ноль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нужный класс не загружен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1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…</a:t>
            </a:r>
            <a:r>
              <a:rPr lang="ru-RU" sz="2100" dirty="0">
                <a:solidFill>
                  <a:srgbClr val="D04E1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0" y="4729163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6914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Исключения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и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оценка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в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ыражений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71600" y="2514600"/>
            <a:ext cx="7847359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Создание собственных классов исключений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Модульное тестирование кода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endParaRPr lang="uk-UA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Graphic 1" descr="Comput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229601" y="2105025"/>
            <a:ext cx="2590800" cy="2590800"/>
          </a:xfrm>
          <a:prstGeom prst="rect">
            <a:avLst/>
          </a:prstGeom>
        </p:spPr>
      </p:pic>
      <p:pic>
        <p:nvPicPr>
          <p:cNvPr id="8196" name="Picture 4" descr="Пов’язане зображенн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1" y="2949386"/>
            <a:ext cx="633244" cy="60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9978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Рефакторинг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.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Паттерны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986" y="1487488"/>
            <a:ext cx="6722027" cy="46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930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Подведение итогов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90700" y="2209800"/>
            <a:ext cx="86106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Обсуждение лабораторной работы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 чем мы узнали в этом уроке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Вопросы для размышлений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Рекомендации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362200"/>
            <a:ext cx="214849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7976"/>
      </p:ext>
    </p:extLst>
  </p:cSld>
  <p:clrMapOvr>
    <a:masterClrMapping/>
  </p:clrMapOvr>
  <p:transition spd="slow">
    <p:cover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Вопросы для самоконтроля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90700" y="1600200"/>
            <a:ext cx="91059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Что такое исключения?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Опишите категории исключений и наиболее часто встречающиеся их виды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Что такое оценка выражений?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Что такое профилирование? Какую цель оно преследует?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Кто отвечает за выполнение модульного тестирования?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чем состоят особенности и преимущества 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TDD?</a:t>
            </a:r>
            <a:endParaRPr lang="ru-RU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endParaRPr lang="ru-RU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895088"/>
      </p:ext>
    </p:extLst>
  </p:cSld>
  <p:clrMapOvr>
    <a:masterClrMapping/>
  </p:clrMapOvr>
  <p:transition spd="slow">
    <p:cover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01000" y="3581400"/>
            <a:ext cx="1384970" cy="1119420"/>
            <a:chOff x="7315200" y="2971800"/>
            <a:chExt cx="1384970" cy="11194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7145" y="2986320"/>
              <a:ext cx="1343025" cy="1104900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7315200" y="29718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80114" y="2670456"/>
            <a:ext cx="11379199" cy="15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Коллекции</a:t>
            </a:r>
            <a:r>
              <a:rPr lang="uk-UA" sz="3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uk-UA" sz="3200" dirty="0" err="1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дженерики</a:t>
            </a:r>
            <a:endParaRPr lang="en-US" sz="3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 bwMode="auto">
          <a:xfrm>
            <a:off x="2464514" y="2438400"/>
            <a:ext cx="73152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Следующий урок:</a:t>
            </a:r>
            <a:endParaRPr lang="en-US" sz="2800" dirty="0">
              <a:solidFill>
                <a:srgbClr val="6D6D6D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776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04E1D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ITVDN.com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Смотрите наши уроки в видео формате</a:t>
            </a:r>
          </a:p>
        </p:txBody>
      </p:sp>
      <p:sp>
        <p:nvSpPr>
          <p:cNvPr id="44" name="Прямоугольник 1"/>
          <p:cNvSpPr/>
          <p:nvPr/>
        </p:nvSpPr>
        <p:spPr>
          <a:xfrm>
            <a:off x="6629400" y="1521499"/>
            <a:ext cx="4800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Посмотрите этот урок в видео формате на образовательном портале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ITVDN.com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для закрепления пройденного материала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Все курсы записаны сертифицированными тренерами, которые работают в учебном центре CyberBionic Systematics</a:t>
            </a:r>
          </a:p>
        </p:txBody>
      </p:sp>
      <p:pic>
        <p:nvPicPr>
          <p:cNvPr id="45" name="Picture 2" descr="http://s.developers.org.ua/img/events/ITVDNColorBlackText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58" y="4311070"/>
            <a:ext cx="2418442" cy="137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19" y="1619911"/>
            <a:ext cx="5495924" cy="40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34404"/>
      </p:ext>
    </p:extLst>
  </p:cSld>
  <p:clrMapOvr>
    <a:masterClrMapping/>
  </p:clrMapOvr>
  <p:transition spd="slow">
    <p:cover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TestProvider.com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059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45060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45061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Проверка знаний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52475" y="1487488"/>
            <a:ext cx="10687050" cy="4533800"/>
            <a:chOff x="819150" y="1487488"/>
            <a:chExt cx="10687050" cy="4533800"/>
          </a:xfrm>
        </p:grpSpPr>
        <p:pic>
          <p:nvPicPr>
            <p:cNvPr id="45064" name="Picture 2" descr="http://usinformatic.com/images/brands/testprovider.pn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356600" y="4849713"/>
              <a:ext cx="3149600" cy="1171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6705600" y="1487488"/>
              <a:ext cx="4800600" cy="39703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TestProvider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– это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online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сервис проверки знаний по информационным технологиям. С его помощью Вы можете оценить Ваш уровень и выявить слабые места. Он будет полезен как в процессе изучения технологии, так и общей оценки знаний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специалиста.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После каждого урока проходите тестирование для проверки знаний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на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  <a:hlinkClick r:id="rId5" action="ppaction://hlinkfile"/>
                </a:rPr>
                <a:t>TestProvider.com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Успешное прохождение финального тестирования позволит Вам получить соответствующий Сертификат.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50" y="1487488"/>
              <a:ext cx="5747860" cy="4467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98628"/>
      </p:ext>
    </p:extLst>
  </p:cSld>
  <p:clrMapOvr>
    <a:masterClrMapping/>
  </p:clrMapOvr>
  <p:transition spd="slow">
    <p:cover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После каждого урока обязательно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Прямоугольник 1"/>
          <p:cNvSpPr/>
          <p:nvPr/>
        </p:nvSpPr>
        <p:spPr>
          <a:xfrm>
            <a:off x="5410200" y="4250185"/>
            <a:ext cx="518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Проверьте как Вы усвоили данный материал на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TestProvider.com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7" name="Прямоугольник 1"/>
          <p:cNvSpPr/>
          <p:nvPr/>
        </p:nvSpPr>
        <p:spPr>
          <a:xfrm>
            <a:off x="5410200" y="3177049"/>
            <a:ext cx="5803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Доступ можно получить через руководство вашего учебного центра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"/>
          <p:cNvSpPr/>
          <p:nvPr/>
        </p:nvSpPr>
        <p:spPr>
          <a:xfrm>
            <a:off x="5410200" y="2411688"/>
            <a:ext cx="5803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Повторите этот урок в видео формате на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ITVDN.com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2" descr="http://usinformatic.com/images/brands/testprovider.png">
            <a:hlinkClick r:id="rId3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60357"/>
            <a:ext cx="3352800" cy="154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s.developers.org.ua/img/events/ITVDNColorBlackText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860" y="2251472"/>
            <a:ext cx="2152636" cy="121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797835"/>
      </p:ext>
    </p:extLst>
  </p:cSld>
  <p:clrMapOvr>
    <a:masterClrMapping/>
  </p:clrMapOvr>
  <p:transition spd="slow">
    <p:cover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80114" y="2670456"/>
            <a:ext cx="11379199" cy="15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Спасибо за внимание! До новых встреч!</a:t>
            </a:r>
            <a:endParaRPr lang="en-US" sz="3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783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6201" y="190500"/>
            <a:ext cx="1199565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Информационный видеосервис для разработчиков программного обеспечения</a:t>
            </a:r>
            <a:endParaRPr lang="en-US" sz="2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0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t="16041" r="26020" b="29812"/>
          <a:stretch/>
        </p:blipFill>
        <p:spPr>
          <a:xfrm>
            <a:off x="4694836" y="2447046"/>
            <a:ext cx="2758380" cy="14391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44" y="5715000"/>
            <a:ext cx="6509763" cy="4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9584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Категории исключений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Рисунок 3" descr="Без имени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52019" y="1219200"/>
            <a:ext cx="5257800" cy="486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74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Классы исключений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Содержимое 4" descr="Без имени-2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590800" y="1600200"/>
            <a:ext cx="6941820" cy="3909541"/>
          </a:xfrm>
        </p:spPr>
      </p:pic>
    </p:spTree>
    <p:extLst>
      <p:ext uri="{BB962C8B-B14F-4D97-AF65-F5344CB8AC3E}">
        <p14:creationId xmlns:p14="http://schemas.microsoft.com/office/powerpoint/2010/main" val="1428591929"/>
      </p:ext>
    </p:extLst>
  </p:cSld>
  <p:clrMapOvr>
    <a:masterClrMapping/>
  </p:clrMapOvr>
</p:sld>
</file>

<file path=ppt/theme/theme1.xml><?xml version="1.0" encoding="utf-8"?>
<a:theme xmlns:a="http://schemas.openxmlformats.org/drawingml/2006/main" name="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41072</TotalTime>
  <Words>2340</Words>
  <Application>Microsoft Office PowerPoint</Application>
  <PresentationFormat>Широкоэкранный</PresentationFormat>
  <Paragraphs>609</Paragraphs>
  <Slides>79</Slides>
  <Notes>78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79</vt:i4>
      </vt:variant>
    </vt:vector>
  </HeadingPairs>
  <TitlesOfParts>
    <vt:vector size="88" baseType="lpstr">
      <vt:lpstr>Arial</vt:lpstr>
      <vt:lpstr>Calibri</vt:lpstr>
      <vt:lpstr>Palace Script MT</vt:lpstr>
      <vt:lpstr>Segoe UI</vt:lpstr>
      <vt:lpstr>Segoe UI Light</vt:lpstr>
      <vt:lpstr>Webdings</vt:lpstr>
      <vt:lpstr>Wingdings</vt:lpstr>
      <vt:lpstr>Введение в Enterprise Library</vt:lpstr>
      <vt:lpstr>1_Введение в Enterprise Library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Library</dc:title>
  <dc:creator>Alexander</dc:creator>
  <cp:lastModifiedBy>Vladimir Vinohradov</cp:lastModifiedBy>
  <cp:revision>2087</cp:revision>
  <dcterms:created xsi:type="dcterms:W3CDTF">2010-11-10T13:30:04Z</dcterms:created>
  <dcterms:modified xsi:type="dcterms:W3CDTF">2017-07-20T14:55:23Z</dcterms:modified>
</cp:coreProperties>
</file>